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67" r:id="rId4"/>
    <p:sldId id="265" r:id="rId5"/>
    <p:sldId id="263" r:id="rId6"/>
    <p:sldId id="268" r:id="rId7"/>
    <p:sldId id="261" r:id="rId8"/>
    <p:sldId id="258" r:id="rId9"/>
    <p:sldId id="260" r:id="rId10"/>
    <p:sldId id="262" r:id="rId11"/>
    <p:sldId id="264" r:id="rId12"/>
    <p:sldId id="259" r:id="rId13"/>
    <p:sldId id="269" r:id="rId14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E5D8D19-53D9-484E-887E-B563270E3A62}" type="datetimeFigureOut">
              <a:rPr lang="hu-HU" smtClean="0"/>
              <a:pPr/>
              <a:t>2015.02.03.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E57DA4-3731-431F-965C-946A7EBB3D9F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-hu.facebook.com/kozossegi.szolgalat" TargetMode="External"/><Relationship Id="rId2" Type="http://schemas.openxmlformats.org/officeDocument/2006/relationships/hyperlink" Target="https://www.youtube.com/watch?x-yt-ts=1422327029&amp;v=xQtv16G8eaM&amp;x-yt-cl=84838260&amp;feature=player_embedde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Iskolai Közösségi Szolgálat (IKSZ)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 smtClean="0"/>
              <a:t>Önkéntesség</a:t>
            </a:r>
            <a:endParaRPr lang="hu-HU" b="1" dirty="0"/>
          </a:p>
        </p:txBody>
      </p:sp>
      <p:pic>
        <p:nvPicPr>
          <p:cNvPr id="1026" name="Picture 2" descr="C:\zsuzsa\Önkéntesség\képek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2933700" cy="1562100"/>
          </a:xfrm>
          <a:prstGeom prst="rect">
            <a:avLst/>
          </a:prstGeom>
          <a:noFill/>
        </p:spPr>
      </p:pic>
      <p:pic>
        <p:nvPicPr>
          <p:cNvPr id="1027" name="Picture 3" descr="C:\zsuzsa\Önkéntesség\képek\index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58082" y="285728"/>
            <a:ext cx="1219200" cy="12192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hu-HU" dirty="0" smtClean="0"/>
          </a:p>
          <a:p>
            <a:r>
              <a:rPr lang="hu-HU" sz="6400" b="1" u="sng" dirty="0" smtClean="0"/>
              <a:t>Közösségi szolgálati napló</a:t>
            </a:r>
            <a:endParaRPr lang="hu-HU" sz="6400" b="1" u="sng" dirty="0"/>
          </a:p>
          <a:p>
            <a:pPr>
              <a:buNone/>
            </a:pPr>
            <a:endParaRPr lang="hu-HU" sz="5600" dirty="0" smtClean="0"/>
          </a:p>
          <a:p>
            <a:r>
              <a:rPr lang="hu-HU" sz="5600" dirty="0" smtClean="0"/>
              <a:t>(</a:t>
            </a:r>
            <a:r>
              <a:rPr lang="hu-HU" sz="5600" dirty="0"/>
              <a:t>z) ……………………………………………………………. iskola</a:t>
            </a:r>
          </a:p>
          <a:p>
            <a:r>
              <a:rPr lang="hu-HU" sz="5600" dirty="0"/>
              <a:t>…………………………………………………………………. nevű ………………. osztályos tanulójának a …………./……….. tanévre.</a:t>
            </a:r>
          </a:p>
          <a:p>
            <a:r>
              <a:rPr lang="hu-HU" sz="5600" dirty="0"/>
              <a:t> </a:t>
            </a:r>
          </a:p>
          <a:p>
            <a:r>
              <a:rPr lang="hu-HU" sz="5600" dirty="0"/>
              <a:t>………………………………………………….</a:t>
            </a:r>
          </a:p>
          <a:p>
            <a:r>
              <a:rPr lang="hu-HU" sz="5600" dirty="0"/>
              <a:t>					intézményvezető aláírása</a:t>
            </a:r>
          </a:p>
          <a:p>
            <a:r>
              <a:rPr lang="hu-HU" sz="5600" dirty="0"/>
              <a:t>						  (P. H.)</a:t>
            </a:r>
          </a:p>
          <a:p>
            <a:r>
              <a:rPr lang="hu-HU" sz="5600" dirty="0"/>
              <a:t>Sor-szám</a:t>
            </a:r>
          </a:p>
          <a:p>
            <a:r>
              <a:rPr lang="hu-HU" sz="5600" dirty="0"/>
              <a:t>Dátum</a:t>
            </a:r>
          </a:p>
          <a:p>
            <a:r>
              <a:rPr lang="hu-HU" sz="5600" dirty="0"/>
              <a:t>Órától óráig</a:t>
            </a:r>
          </a:p>
          <a:p>
            <a:r>
              <a:rPr lang="hu-HU" sz="5600" dirty="0"/>
              <a:t>Tevékenység</a:t>
            </a:r>
          </a:p>
          <a:p>
            <a:r>
              <a:rPr lang="hu-HU" sz="5600" dirty="0"/>
              <a:t>Élményeim/tapasztalataim</a:t>
            </a:r>
          </a:p>
          <a:p>
            <a:r>
              <a:rPr lang="hu-HU" sz="5600" dirty="0"/>
              <a:t>Igazoló aláírás</a:t>
            </a:r>
          </a:p>
          <a:p>
            <a:r>
              <a:rPr lang="hu-HU" sz="5600" dirty="0"/>
              <a:t>1.</a:t>
            </a:r>
          </a:p>
          <a:p>
            <a:r>
              <a:rPr lang="hu-HU" sz="5600" dirty="0"/>
              <a:t> </a:t>
            </a:r>
          </a:p>
          <a:p>
            <a:r>
              <a:rPr lang="hu-HU" sz="5600" dirty="0"/>
              <a:t> </a:t>
            </a:r>
          </a:p>
          <a:p>
            <a:r>
              <a:rPr lang="hu-HU" sz="5600" dirty="0"/>
              <a:t> </a:t>
            </a:r>
          </a:p>
          <a:p>
            <a:r>
              <a:rPr lang="hu-HU" dirty="0"/>
              <a:t> </a:t>
            </a:r>
          </a:p>
          <a:p>
            <a:r>
              <a:rPr lang="hu-HU" dirty="0"/>
              <a:t> </a:t>
            </a:r>
          </a:p>
          <a:p>
            <a:pPr>
              <a:buNone/>
            </a:pPr>
            <a:endParaRPr lang="hu-HU" dirty="0"/>
          </a:p>
          <a:p>
            <a:r>
              <a:rPr lang="hu-HU" dirty="0"/>
              <a:t> </a:t>
            </a:r>
          </a:p>
          <a:p>
            <a:r>
              <a:rPr lang="hu-HU" dirty="0"/>
              <a:t> </a:t>
            </a:r>
          </a:p>
          <a:p>
            <a:r>
              <a:rPr lang="hu-HU" dirty="0"/>
              <a:t> </a:t>
            </a:r>
          </a:p>
          <a:p>
            <a:r>
              <a:rPr lang="hu-HU" dirty="0"/>
              <a:t> 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Dokumentumok III.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2400" b="1" u="sng" dirty="0" smtClean="0"/>
              <a:t>Az iskola részéről</a:t>
            </a:r>
          </a:p>
          <a:p>
            <a:pPr algn="ctr"/>
            <a:endParaRPr lang="hu-HU" sz="2400" b="1" u="sng" dirty="0" smtClean="0"/>
          </a:p>
          <a:p>
            <a:r>
              <a:rPr lang="hu-HU" sz="2400" dirty="0" smtClean="0"/>
              <a:t>Együttműködési megállapodás a fogadó intézménnyel</a:t>
            </a:r>
          </a:p>
          <a:p>
            <a:endParaRPr lang="hu-HU" sz="2400" dirty="0" smtClean="0"/>
          </a:p>
          <a:p>
            <a:r>
              <a:rPr lang="hu-HU" sz="2400" dirty="0" smtClean="0"/>
              <a:t>Igazolás a teljesítésről</a:t>
            </a:r>
          </a:p>
          <a:p>
            <a:pPr>
              <a:buNone/>
            </a:pPr>
            <a:endParaRPr lang="hu-HU" sz="2400" b="1" u="sng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Szükséges dokumentumok II.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u-HU" b="1" u="sng" dirty="0"/>
              <a:t>Igazolás</a:t>
            </a:r>
            <a:endParaRPr lang="hu-HU" b="1" dirty="0"/>
          </a:p>
          <a:p>
            <a:r>
              <a:rPr lang="hu-HU" sz="2600" dirty="0"/>
              <a:t>Alulírott …………………………………………………………………………………………….... a(z) ……………………………………….………………………………………………………………………………………………………………………………. OM-azonosító </a:t>
            </a:r>
            <a:r>
              <a:rPr lang="hu-HU" sz="2600" dirty="0">
                <a:sym typeface="Wingdings"/>
              </a:rPr>
              <a:t></a:t>
            </a:r>
            <a:r>
              <a:rPr lang="hu-HU" sz="2600" dirty="0"/>
              <a:t> iskola intézményvezetője igazolom, hogy a(z) ….……...…………………………………………………………</a:t>
            </a:r>
            <a:br>
              <a:rPr lang="hu-HU" sz="2600" dirty="0"/>
            </a:br>
            <a:r>
              <a:rPr lang="hu-HU" sz="2600" dirty="0"/>
              <a:t>………………………….......................................... nevű tanuló a ………/……… tanévig ……… óra közösségi szolgálatot teljesített.</a:t>
            </a:r>
          </a:p>
          <a:p>
            <a:r>
              <a:rPr lang="hu-HU" sz="2600" dirty="0"/>
              <a:t>……………………. dátum ……………………..</a:t>
            </a:r>
          </a:p>
          <a:p>
            <a:r>
              <a:rPr lang="hu-HU" sz="2600" dirty="0"/>
              <a:t>…………………………………………………</a:t>
            </a:r>
          </a:p>
          <a:p>
            <a:r>
              <a:rPr lang="hu-HU" sz="2600" dirty="0"/>
              <a:t>az intézményvezető aláírása	</a:t>
            </a:r>
          </a:p>
          <a:p>
            <a:r>
              <a:rPr lang="hu-HU" sz="2600" dirty="0"/>
              <a:t>(P. H.)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Dokumentumok III.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Katasztrófavédelem</a:t>
            </a:r>
            <a:endParaRPr lang="hu-HU" dirty="0" smtClean="0"/>
          </a:p>
          <a:p>
            <a:r>
              <a:rPr lang="hu-HU" dirty="0" smtClean="0"/>
              <a:t>Polgármesteri Hivatal Nagyrozvágy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Aki a saját településén szeretne önkéntes munkát végezni, az kérjük hozzon egy kitöltött és aláírt együttműködési nyilatkozatot a Polgármesteri Hivataltól-ezt aláírás után az iskolavezetés visszaküldi, ezután indulhat </a:t>
            </a:r>
            <a:r>
              <a:rPr lang="hu-HU" smtClean="0"/>
              <a:t>a munka.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Együttműködési nyilatkozatok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1300" dirty="0" smtClean="0"/>
              <a:t>Helyi közösségek munkájának önkéntes alapon vállalt segítése (lakóhelyen, iskola környezetében) – közösségi szolgálat</a:t>
            </a:r>
          </a:p>
          <a:p>
            <a:endParaRPr lang="hu-HU" sz="1300" dirty="0" smtClean="0"/>
          </a:p>
          <a:p>
            <a:r>
              <a:rPr lang="hu-HU" sz="1300" dirty="0" smtClean="0"/>
              <a:t>Érzékennyé és fogékonnyá tenni a diákokat a társadalmi problémákra</a:t>
            </a:r>
          </a:p>
          <a:p>
            <a:endParaRPr lang="hu-HU" sz="1300" dirty="0" smtClean="0"/>
          </a:p>
          <a:p>
            <a:r>
              <a:rPr lang="hu-HU" sz="1300" dirty="0" smtClean="0"/>
              <a:t>A közös jó érdekében személyes akaratból, ellenszolgáltatás nélkül végzett tevékenység</a:t>
            </a:r>
          </a:p>
          <a:p>
            <a:endParaRPr lang="hu-HU" sz="1300" dirty="0" smtClean="0"/>
          </a:p>
          <a:p>
            <a:r>
              <a:rPr lang="hu-HU" sz="1300" dirty="0" smtClean="0"/>
              <a:t>A diákok későbbi életük során a közösségek aktív tagjai legyenek</a:t>
            </a:r>
          </a:p>
          <a:p>
            <a:endParaRPr lang="hu-HU" sz="1300" dirty="0" smtClean="0"/>
          </a:p>
          <a:p>
            <a:r>
              <a:rPr lang="hu-HU" sz="1300" dirty="0" smtClean="0"/>
              <a:t>Személyiségfejlesztő hatása van – negatív hozzáállás legyőzése</a:t>
            </a:r>
          </a:p>
          <a:p>
            <a:endParaRPr lang="hu-HU" sz="1300" dirty="0" smtClean="0"/>
          </a:p>
          <a:p>
            <a:endParaRPr lang="hu-HU" sz="1300" dirty="0" smtClean="0"/>
          </a:p>
          <a:p>
            <a:pPr>
              <a:buNone/>
            </a:pPr>
            <a:endParaRPr lang="hu-HU" sz="2400" dirty="0" smtClean="0"/>
          </a:p>
          <a:p>
            <a:r>
              <a:rPr lang="hu-HU" sz="1800" dirty="0" smtClean="0"/>
              <a:t>                                                                         </a:t>
            </a:r>
          </a:p>
          <a:p>
            <a:r>
              <a:rPr lang="hu-HU" dirty="0" smtClean="0"/>
              <a:t>                  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Miért jött létre, mi a célja?</a:t>
            </a:r>
            <a:endParaRPr lang="hu-HU" sz="3200" b="1" dirty="0"/>
          </a:p>
        </p:txBody>
      </p:sp>
      <p:pic>
        <p:nvPicPr>
          <p:cNvPr id="6" name="Picture 2" descr="C:\zsuzsa\Önkéntesség\képek\kutyu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4143380"/>
            <a:ext cx="1395414" cy="1142214"/>
          </a:xfrm>
          <a:prstGeom prst="rect">
            <a:avLst/>
          </a:prstGeom>
          <a:noFill/>
        </p:spPr>
      </p:pic>
      <p:pic>
        <p:nvPicPr>
          <p:cNvPr id="2051" name="Picture 3" descr="C:\zsuzsa\Önkéntesség\képek\szükség van rád 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77903" y="214291"/>
            <a:ext cx="1456521" cy="1285883"/>
          </a:xfrm>
          <a:prstGeom prst="rect">
            <a:avLst/>
          </a:prstGeom>
          <a:noFill/>
        </p:spPr>
      </p:pic>
      <p:pic>
        <p:nvPicPr>
          <p:cNvPr id="10" name="Picture 4" descr="C:\zsuzsa\Önkéntesség\képek\kertésze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7752" y="4214818"/>
            <a:ext cx="1357322" cy="1016681"/>
          </a:xfrm>
          <a:prstGeom prst="rect">
            <a:avLst/>
          </a:prstGeom>
          <a:noFill/>
        </p:spPr>
      </p:pic>
      <p:pic>
        <p:nvPicPr>
          <p:cNvPr id="13" name="Picture 5" descr="C:\zsuzsa\Önkéntesség\képek\kerekesszék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15140" y="3000372"/>
            <a:ext cx="2000253" cy="927390"/>
          </a:xfrm>
          <a:prstGeom prst="rect">
            <a:avLst/>
          </a:prstGeom>
          <a:noFill/>
        </p:spPr>
      </p:pic>
      <p:pic>
        <p:nvPicPr>
          <p:cNvPr id="16" name="Picture 6" descr="C:\zsuzsa\Önkéntesség\képek\kép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14612" y="5214950"/>
            <a:ext cx="1500198" cy="1000132"/>
          </a:xfrm>
          <a:prstGeom prst="rect">
            <a:avLst/>
          </a:prstGeom>
          <a:noFill/>
        </p:spPr>
      </p:pic>
      <p:pic>
        <p:nvPicPr>
          <p:cNvPr id="19" name="Picture 7" descr="C:\zsuzsa\Önkéntesség\képek\festés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000892" y="4500570"/>
            <a:ext cx="1319216" cy="1897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A közösségi szolgálat területei</a:t>
            </a:r>
            <a:endParaRPr lang="hu-HU" sz="3200" dirty="0"/>
          </a:p>
        </p:txBody>
      </p:sp>
      <p:pic>
        <p:nvPicPr>
          <p:cNvPr id="4" name="Picture 2" descr="C:\zsuzsa\Önkéntesség\képek\kozossegi_szolgalat_teruletei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71736" y="1571612"/>
            <a:ext cx="4421934" cy="37814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talom hely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i="1" dirty="0" smtClean="0">
                <a:hlinkClick r:id="rId2"/>
              </a:rPr>
              <a:t>https://www.youtube.com/watch?x-yt-ts=1422327029&amp;v=xQtv16G8eaM&amp;x-yt-cl=84838260&amp;feature=player_embedded</a:t>
            </a:r>
            <a:endParaRPr lang="hu-HU" b="1" i="1" dirty="0" smtClean="0"/>
          </a:p>
          <a:p>
            <a:r>
              <a:rPr lang="hu-HU" b="1" i="1" dirty="0" smtClean="0">
                <a:hlinkClick r:id="rId3"/>
              </a:rPr>
              <a:t>https://hu-hu.facebook.com/kozossegi.szolgalat</a:t>
            </a:r>
            <a:endParaRPr lang="hu-HU" b="1" i="1" dirty="0" smtClean="0"/>
          </a:p>
          <a:p>
            <a:endParaRPr lang="hu-HU" b="1" i="1" dirty="0"/>
          </a:p>
        </p:txBody>
      </p:sp>
      <p:sp>
        <p:nvSpPr>
          <p:cNvPr id="3" name="Cím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hu-HU" sz="3200" dirty="0" smtClean="0"/>
              <a:t>Filmrészletek</a:t>
            </a:r>
            <a:endParaRPr 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z="1600" dirty="0" smtClean="0"/>
          </a:p>
          <a:p>
            <a:r>
              <a:rPr lang="hu-HU" sz="1600" dirty="0" smtClean="0"/>
              <a:t>A </a:t>
            </a:r>
            <a:r>
              <a:rPr lang="hu-HU" sz="1600" dirty="0"/>
              <a:t>középiskola a </a:t>
            </a:r>
            <a:r>
              <a:rPr lang="hu-HU" sz="1600" b="1" dirty="0"/>
              <a:t>9–11. évfolyamos </a:t>
            </a:r>
            <a:r>
              <a:rPr lang="hu-HU" sz="1600" dirty="0"/>
              <a:t>tanulói számára lehetőség szerint három tanévre, arányosan elosztva szervezi meg, vagy biztosít időkeretet a legalább ötvenórás közösségi szolgálat teljesítésére, amelytől indokolt esetben a szülő kérésére el lehet térni.</a:t>
            </a:r>
            <a:br>
              <a:rPr lang="hu-HU" sz="1600" dirty="0"/>
            </a:br>
            <a:r>
              <a:rPr lang="hu-HU" sz="1600" dirty="0"/>
              <a:t> </a:t>
            </a:r>
          </a:p>
          <a:p>
            <a:r>
              <a:rPr lang="hu-HU" sz="1600" dirty="0" smtClean="0"/>
              <a:t> </a:t>
            </a:r>
            <a:r>
              <a:rPr lang="hu-HU" sz="1600" dirty="0"/>
              <a:t>A közösségi szolgálat teljesítése során egy órán hatvan perc közösségi szolgálati idő értendő azzal, hogy a helyszínre történő utazási idő nem számítható be a teljesítésbe. A közösségi szolgálat helyszínén a szolgálattal érintett személy segítségével alkalmanként legkevesebb egy, legfeljebb három órás időkeretben végezhető a tevékenység</a:t>
            </a:r>
            <a:r>
              <a:rPr lang="hu-HU" sz="1600" dirty="0" smtClean="0"/>
              <a:t>.</a:t>
            </a:r>
          </a:p>
          <a:p>
            <a:endParaRPr lang="hu-HU" sz="1600" dirty="0"/>
          </a:p>
          <a:p>
            <a:r>
              <a:rPr lang="hu-HU" sz="1600" dirty="0"/>
              <a:t>A közösségi szolgálat a tanulók lakókörnyezetében vagy az iskola környezetében a </a:t>
            </a:r>
            <a:r>
              <a:rPr lang="hu-HU" sz="1600" dirty="0" smtClean="0"/>
              <a:t>helyi közösség </a:t>
            </a:r>
            <a:r>
              <a:rPr lang="hu-HU" sz="1600" dirty="0"/>
              <a:t>támogatását </a:t>
            </a:r>
            <a:r>
              <a:rPr lang="hu-HU" sz="1600" dirty="0" smtClean="0"/>
              <a:t>szolgálja.</a:t>
            </a:r>
            <a:endParaRPr lang="hu-HU" dirty="0"/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b="1" u="sng" dirty="0" smtClean="0"/>
              <a:t>Időkeret , évfolyamok és helyszínek</a:t>
            </a:r>
            <a:endParaRPr lang="hu-HU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sz="3200" dirty="0" smtClean="0"/>
              <a:t>Toborzás</a:t>
            </a:r>
            <a:endParaRPr lang="hu-HU" sz="3200" dirty="0"/>
          </a:p>
        </p:txBody>
      </p:sp>
      <p:pic>
        <p:nvPicPr>
          <p:cNvPr id="4098" name="Picture 2" descr="C:\zsuzsa\Önkéntesség\képek\50-óra-page-001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0977" y="1481138"/>
            <a:ext cx="6402046" cy="452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pPr algn="ctr"/>
            <a:r>
              <a:rPr lang="hu-HU" sz="2000" b="1" u="sng" dirty="0" smtClean="0"/>
              <a:t>A diák részéről</a:t>
            </a:r>
          </a:p>
          <a:p>
            <a:pPr algn="ctr"/>
            <a:endParaRPr lang="hu-HU" sz="2000" b="1" u="sng" dirty="0" smtClean="0"/>
          </a:p>
          <a:p>
            <a:r>
              <a:rPr lang="hu-HU" sz="2000" dirty="0" smtClean="0"/>
              <a:t>Tanulói jelentkezési lap</a:t>
            </a:r>
          </a:p>
          <a:p>
            <a:endParaRPr lang="hu-HU" sz="2000" dirty="0" smtClean="0"/>
          </a:p>
          <a:p>
            <a:r>
              <a:rPr lang="hu-HU" sz="2000" dirty="0" smtClean="0"/>
              <a:t>Szülői nyilatkozat</a:t>
            </a:r>
          </a:p>
          <a:p>
            <a:endParaRPr lang="hu-HU" sz="2000" dirty="0" smtClean="0"/>
          </a:p>
          <a:p>
            <a:r>
              <a:rPr lang="hu-HU" sz="2000" dirty="0"/>
              <a:t>A közösségi szolgálat során a tanuló naplót köteles vezetni, amelyben rögzíti, hogy mikor, hol, milyen időkeretben és milyen tevékenységet folytatott </a:t>
            </a:r>
            <a:endParaRPr lang="hu-HU" sz="2000" dirty="0" smtClean="0"/>
          </a:p>
          <a:p>
            <a:endParaRPr lang="hu-HU" sz="2000" dirty="0"/>
          </a:p>
          <a:p>
            <a:endParaRPr lang="hu-HU" sz="20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Szükséges dokumentumok I.</a:t>
            </a:r>
            <a:endParaRPr lang="hu-H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hu-HU" sz="9600" b="1" u="sng" dirty="0"/>
              <a:t>Tanulói jelentkezési </a:t>
            </a:r>
            <a:r>
              <a:rPr lang="hu-HU" sz="9600" b="1" u="sng" dirty="0" smtClean="0"/>
              <a:t>lap</a:t>
            </a:r>
          </a:p>
          <a:p>
            <a:endParaRPr lang="hu-HU" sz="9600" b="1" dirty="0"/>
          </a:p>
          <a:p>
            <a:r>
              <a:rPr lang="hu-HU" sz="4300" b="1" u="sng" dirty="0"/>
              <a:t>Jelentkezési lap</a:t>
            </a:r>
            <a:endParaRPr lang="hu-HU" sz="4300" dirty="0"/>
          </a:p>
          <a:p>
            <a:r>
              <a:rPr lang="hu-HU" sz="4300" u="sng" dirty="0"/>
              <a:t>iskolai közösségi szolgálatra</a:t>
            </a:r>
            <a:endParaRPr lang="hu-HU" sz="4300" dirty="0"/>
          </a:p>
          <a:p>
            <a:r>
              <a:rPr lang="hu-HU" sz="4300" u="sng" dirty="0"/>
              <a:t>Alulírott ……………………………………………………………………………… tanuló a(z) ………………………………………………………………………………………………</a:t>
            </a:r>
            <a:br>
              <a:rPr lang="hu-HU" sz="4300" u="sng" dirty="0"/>
            </a:br>
            <a:r>
              <a:rPr lang="hu-HU" sz="4300" u="sng" dirty="0"/>
              <a:t>…………………………………………………………………………………………… iskola ………………………………… osztályos tanulója a ……………./……………… tanévben </a:t>
            </a:r>
            <a:br>
              <a:rPr lang="hu-HU" sz="4300" u="sng" dirty="0"/>
            </a:br>
            <a:r>
              <a:rPr lang="hu-HU" sz="4300" u="sng" dirty="0"/>
              <a:t>az alábbi területeken kívánok eleget tenni a közösségi szolgálatnak:</a:t>
            </a:r>
            <a:endParaRPr lang="hu-HU" sz="4300" dirty="0"/>
          </a:p>
          <a:p>
            <a:pPr lvl="0"/>
            <a:r>
              <a:rPr lang="hu-HU" sz="4300" u="sng" dirty="0"/>
              <a:t>………………………………………………… területen ………………… órában</a:t>
            </a:r>
            <a:endParaRPr lang="hu-HU" sz="4300" dirty="0"/>
          </a:p>
          <a:p>
            <a:pPr lvl="0"/>
            <a:r>
              <a:rPr lang="hu-HU" sz="4300" u="sng" dirty="0"/>
              <a:t>………………………………………………… területen ………………… órában</a:t>
            </a:r>
            <a:endParaRPr lang="hu-HU" sz="4300" dirty="0"/>
          </a:p>
          <a:p>
            <a:pPr lvl="0"/>
            <a:r>
              <a:rPr lang="hu-HU" sz="4300" u="sng" dirty="0"/>
              <a:t>………………………………………………… területen ………………… órában</a:t>
            </a:r>
            <a:endParaRPr lang="hu-HU" sz="4300" dirty="0"/>
          </a:p>
          <a:p>
            <a:r>
              <a:rPr lang="hu-HU" sz="4300" u="sng" dirty="0"/>
              <a:t>(tanévenként minimum egy, maximum három terület választható)</a:t>
            </a:r>
            <a:endParaRPr lang="hu-HU" sz="4300" dirty="0"/>
          </a:p>
          <a:p>
            <a:r>
              <a:rPr lang="hu-HU" sz="4300" u="sng" dirty="0"/>
              <a:t>								……………………………………</a:t>
            </a:r>
            <a:endParaRPr lang="hu-HU" sz="4300" dirty="0"/>
          </a:p>
          <a:p>
            <a:r>
              <a:rPr lang="hu-HU" sz="4300" u="sng" dirty="0"/>
              <a:t>									tanuló aláírása</a:t>
            </a:r>
            <a:endParaRPr lang="hu-HU" sz="4300" dirty="0"/>
          </a:p>
          <a:p>
            <a:r>
              <a:rPr lang="hu-HU" sz="4300" b="1" u="sng" dirty="0"/>
              <a:t>Szülő, gondviselő nyilatkozata:</a:t>
            </a:r>
            <a:endParaRPr lang="hu-HU" sz="4300" dirty="0"/>
          </a:p>
          <a:p>
            <a:r>
              <a:rPr lang="hu-HU" sz="4300" u="sng" dirty="0"/>
              <a:t>Alulírott ……………………………………………………………………………………..</a:t>
            </a:r>
            <a:endParaRPr lang="hu-HU" sz="4300" dirty="0"/>
          </a:p>
          <a:p>
            <a:r>
              <a:rPr lang="hu-HU" sz="4300" u="sng" dirty="0"/>
              <a:t>nevezett tanuló szülője/gondviselője az iskolai közösségi szolgálat teljesítését a jelzett területeken támogatom és tudomásul veszem.</a:t>
            </a:r>
            <a:endParaRPr lang="hu-HU" sz="4300" dirty="0"/>
          </a:p>
          <a:p>
            <a:r>
              <a:rPr lang="hu-HU" sz="4300" u="sng" dirty="0"/>
              <a:t>							……………………………………………</a:t>
            </a:r>
            <a:endParaRPr lang="hu-HU" sz="4300" dirty="0"/>
          </a:p>
          <a:p>
            <a:r>
              <a:rPr lang="hu-HU" sz="4300" u="sng" dirty="0"/>
              <a:t>								szülő, gondviselő aláírása</a:t>
            </a:r>
            <a:endParaRPr lang="hu-HU" sz="4300" dirty="0"/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b="1" dirty="0" smtClean="0"/>
              <a:t>Dokumentumok I.</a:t>
            </a:r>
            <a:endParaRPr lang="hu-H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hu-HU" sz="5000" b="1" u="sng" dirty="0"/>
              <a:t>SZÜLŐI NYILATKOZAT </a:t>
            </a:r>
            <a:r>
              <a:rPr lang="hu-HU" sz="5000" b="1" u="sng" baseline="30000" dirty="0" smtClean="0"/>
              <a:t>(*)</a:t>
            </a:r>
          </a:p>
          <a:p>
            <a:endParaRPr lang="hu-HU" sz="5000" b="1" u="sng" dirty="0"/>
          </a:p>
          <a:p>
            <a:r>
              <a:rPr lang="hu-HU" b="1" baseline="30000" dirty="0"/>
              <a:t>a tanuló egészségügyi állapotáról a nevelés-oktatási, illetve más, külső fogadó intézményben </a:t>
            </a:r>
            <a:endParaRPr lang="hu-HU" dirty="0"/>
          </a:p>
          <a:p>
            <a:r>
              <a:rPr lang="hu-HU" b="1" baseline="30000" dirty="0"/>
              <a:t>az iskolai közösségi szolgálat teljesítéséhez</a:t>
            </a:r>
            <a:endParaRPr lang="hu-HU" dirty="0"/>
          </a:p>
          <a:p>
            <a:r>
              <a:rPr lang="hu-HU" dirty="0"/>
              <a:t> </a:t>
            </a:r>
          </a:p>
          <a:p>
            <a:r>
              <a:rPr lang="hu-HU" dirty="0"/>
              <a:t>A gyermek neve: ………………………………………………………………………………</a:t>
            </a:r>
          </a:p>
          <a:p>
            <a:r>
              <a:rPr lang="hu-HU" dirty="0"/>
              <a:t>A gyermek születési dátuma: …………………………………………………………………</a:t>
            </a:r>
          </a:p>
          <a:p>
            <a:r>
              <a:rPr lang="hu-HU" dirty="0"/>
              <a:t>A gyermek anyjának neve: ……………………………………………………………………</a:t>
            </a:r>
          </a:p>
          <a:p>
            <a:r>
              <a:rPr lang="hu-HU" dirty="0"/>
              <a:t>A gyermek TAJ száma: ……………………………………………………………………….</a:t>
            </a:r>
          </a:p>
          <a:p>
            <a:r>
              <a:rPr lang="hu-HU" dirty="0"/>
              <a:t>További, a gyermekre vonatkozó fontos információ (pl.: allergia, méh, darázs, vagy más rovarcsípés, ételérzékenység, vélt, valós félelmek, pókiszony, esetleg „alvajáró”, stb.):</a:t>
            </a:r>
          </a:p>
          <a:p>
            <a:r>
              <a:rPr lang="hu-HU" dirty="0"/>
              <a:t>…………………………………………………………………………………………………...</a:t>
            </a:r>
          </a:p>
          <a:p>
            <a:r>
              <a:rPr lang="hu-HU" dirty="0"/>
              <a:t>…………………………………………………………………………………………………...</a:t>
            </a:r>
          </a:p>
          <a:p>
            <a:r>
              <a:rPr lang="hu-HU" dirty="0"/>
              <a:t>Nyilatkozom, hogy gyermekemen nem észlelhetőek az alábbi tünetek: Láz, torokfájás, hányás, bőrkiütés, sárgaság, egyéb súlyosabb bőrelváltozás, bőrgennyesedés, váladékozó szembetegség, gennyes fül- és orrfolyás. A gyermek tetű- és rühmentes.</a:t>
            </a:r>
          </a:p>
          <a:p>
            <a:r>
              <a:rPr lang="hu-HU" dirty="0"/>
              <a:t>Törvényes képviselő neve: ……………………………………………………………………</a:t>
            </a:r>
          </a:p>
          <a:p>
            <a:r>
              <a:rPr lang="hu-HU" dirty="0"/>
              <a:t>Lakcíme: ………………………………………………………………………………………</a:t>
            </a:r>
          </a:p>
          <a:p>
            <a:r>
              <a:rPr lang="hu-HU" dirty="0"/>
              <a:t>Telefonos elérhetősége: ……………………………………………………………………….</a:t>
            </a:r>
          </a:p>
          <a:p>
            <a:r>
              <a:rPr lang="hu-HU" dirty="0"/>
              <a:t> </a:t>
            </a:r>
          </a:p>
          <a:p>
            <a:r>
              <a:rPr lang="hu-HU" dirty="0"/>
              <a:t>Dátum: …………………………………………..</a:t>
            </a:r>
          </a:p>
          <a:p>
            <a:r>
              <a:rPr lang="hu-HU" dirty="0"/>
              <a:t> </a:t>
            </a:r>
          </a:p>
          <a:p>
            <a:r>
              <a:rPr lang="hu-HU" dirty="0"/>
              <a:t>…………………………………..</a:t>
            </a:r>
          </a:p>
          <a:p>
            <a:r>
              <a:rPr lang="hu-HU" dirty="0"/>
              <a:t>szülő/gondviselő/törvényes képviselő aláírása</a:t>
            </a:r>
          </a:p>
          <a:p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Dokumentumok II.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étatér">
  <a:themeElements>
    <a:clrScheme name="Aspektus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Sétatér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</TotalTime>
  <Words>294</Words>
  <Application>Microsoft Office PowerPoint</Application>
  <PresentationFormat>Diavetítés a képernyőre (4:3 oldalarány)</PresentationFormat>
  <Paragraphs>120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Sétatér</vt:lpstr>
      <vt:lpstr>Iskolai Közösségi Szolgálat (IKSZ)</vt:lpstr>
      <vt:lpstr>Miért jött létre, mi a célja?</vt:lpstr>
      <vt:lpstr>A közösségi szolgálat területei</vt:lpstr>
      <vt:lpstr>Filmrészletek</vt:lpstr>
      <vt:lpstr>Időkeret , évfolyamok és helyszínek</vt:lpstr>
      <vt:lpstr>Toborzás</vt:lpstr>
      <vt:lpstr>Szükséges dokumentumok I.</vt:lpstr>
      <vt:lpstr>Dokumentumok I.</vt:lpstr>
      <vt:lpstr>Dokumentumok II.</vt:lpstr>
      <vt:lpstr>Dokumentumok III.</vt:lpstr>
      <vt:lpstr>Szükséges dokumentumok II.</vt:lpstr>
      <vt:lpstr>Dokumentumok III.</vt:lpstr>
      <vt:lpstr>Együttműködési nyilatkozatok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Iskolai Közösségi Szolgálat (IKSZ)</dc:title>
  <dc:creator>.</dc:creator>
  <cp:lastModifiedBy>.</cp:lastModifiedBy>
  <cp:revision>14</cp:revision>
  <dcterms:created xsi:type="dcterms:W3CDTF">2015-01-28T06:29:32Z</dcterms:created>
  <dcterms:modified xsi:type="dcterms:W3CDTF">2015-02-03T05:56:43Z</dcterms:modified>
</cp:coreProperties>
</file>